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446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957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954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949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5319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887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884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401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07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43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354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66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49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476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50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41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A0923-8A07-41B5-92D5-15D765DD6BD0}" type="datetimeFigureOut">
              <a:rPr lang="cs-CZ" smtClean="0"/>
              <a:t>4. 4. 2018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75EFFD-6C5C-4CBE-995C-6880FBB20F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3389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spaskov.cz/index.php/makova-panenka" TargetMode="Externa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hyperlink" Target="http://www.mspaskov.cz/index.php/cipisek" TargetMode="External"/><Relationship Id="rId2" Type="http://schemas.openxmlformats.org/officeDocument/2006/relationships/hyperlink" Target="http://www.mspaskov.cz/index.php/krtecek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spaskov.cz/index.php/kremilek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hyperlink" Target="http://www.mspaskov.cz/index.php/ferda-mravenec" TargetMode="External"/><Relationship Id="rId4" Type="http://schemas.openxmlformats.org/officeDocument/2006/relationships/hyperlink" Target="http://www.mspaskov.cz/index.php/rakosnicek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9200" y="365760"/>
            <a:ext cx="8516983" cy="809897"/>
          </a:xfrm>
        </p:spPr>
        <p:txBody>
          <a:bodyPr/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Zápis dětí do MŠ Paskov</a:t>
            </a:r>
            <a:endParaRPr lang="cs-CZ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66054" y="1028654"/>
            <a:ext cx="9300754" cy="5521235"/>
          </a:xfrm>
        </p:spPr>
        <p:txBody>
          <a:bodyPr>
            <a:normAutofit fontScale="70000" lnSpcReduction="20000"/>
          </a:bodyPr>
          <a:lstStyle/>
          <a:p>
            <a:pPr algn="ctr">
              <a:spcBef>
                <a:spcPts val="0"/>
              </a:spcBef>
            </a:pPr>
            <a:r>
              <a:rPr lang="cs-CZ" sz="20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pro školní rok 2018/2019</a:t>
            </a:r>
          </a:p>
          <a:p>
            <a:pPr algn="ctr">
              <a:spcBef>
                <a:spcPts val="0"/>
              </a:spcBef>
            </a:pPr>
            <a:endParaRPr lang="cs-CZ" sz="1600" b="1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sz="69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3. Května 2018</a:t>
            </a:r>
          </a:p>
          <a:p>
            <a:pPr algn="ctr">
              <a:spcBef>
                <a:spcPts val="0"/>
              </a:spcBef>
            </a:pPr>
            <a:endParaRPr lang="cs-CZ" sz="46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od </a:t>
            </a:r>
            <a:r>
              <a:rPr lang="cs-CZ" sz="2300" b="1" dirty="0">
                <a:solidFill>
                  <a:srgbClr val="FF0000"/>
                </a:solidFill>
              </a:rPr>
              <a:t>8:00 do 16:00 ve třídě </a:t>
            </a:r>
            <a:r>
              <a:rPr lang="cs-CZ" sz="2300" b="1" dirty="0" smtClean="0">
                <a:solidFill>
                  <a:srgbClr val="FF0000"/>
                </a:solidFill>
              </a:rPr>
              <a:t>Cipísek</a:t>
            </a:r>
          </a:p>
          <a:p>
            <a:pPr algn="ctr">
              <a:spcBef>
                <a:spcPts val="0"/>
              </a:spcBef>
            </a:pPr>
            <a:r>
              <a:rPr lang="cs-CZ" b="1" dirty="0">
                <a:solidFill>
                  <a:schemeClr val="accent4">
                    <a:lumMod val="75000"/>
                  </a:schemeClr>
                </a:solidFill>
              </a:rPr>
              <a:t>Přijímáme děti od 2 </a:t>
            </a:r>
            <a:r>
              <a:rPr lang="cs-CZ" b="1" dirty="0" smtClean="0">
                <a:solidFill>
                  <a:schemeClr val="accent4">
                    <a:lumMod val="75000"/>
                  </a:schemeClr>
                </a:solidFill>
              </a:rPr>
              <a:t>let do batolecí třídy Cipísek s personální podporou péče chůvy</a:t>
            </a:r>
          </a:p>
          <a:p>
            <a:pPr algn="ctr">
              <a:spcBef>
                <a:spcPts val="0"/>
              </a:spcBef>
            </a:pPr>
            <a:endParaRPr lang="cs-CZ" sz="2600" b="1" dirty="0" smtClean="0">
              <a:solidFill>
                <a:srgbClr val="C000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b="1" dirty="0" smtClean="0">
                <a:solidFill>
                  <a:srgbClr val="C00000"/>
                </a:solidFill>
              </a:rPr>
              <a:t>Přijďte </a:t>
            </a:r>
            <a:r>
              <a:rPr lang="cs-CZ" b="1" dirty="0">
                <a:solidFill>
                  <a:srgbClr val="C00000"/>
                </a:solidFill>
              </a:rPr>
              <a:t>si pohrát s dětmi do školky</a:t>
            </a:r>
            <a:r>
              <a:rPr lang="cs-CZ" b="1" dirty="0" smtClean="0">
                <a:solidFill>
                  <a:srgbClr val="C00000"/>
                </a:solidFill>
              </a:rPr>
              <a:t>!</a:t>
            </a:r>
          </a:p>
          <a:p>
            <a:pPr algn="ctr">
              <a:spcBef>
                <a:spcPts val="0"/>
              </a:spcBef>
            </a:pPr>
            <a:endParaRPr lang="cs-CZ" dirty="0" smtClean="0">
              <a:solidFill>
                <a:srgbClr val="C000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dirty="0" smtClean="0">
                <a:solidFill>
                  <a:srgbClr val="C00000"/>
                </a:solidFill>
              </a:rPr>
              <a:t>S</a:t>
            </a:r>
            <a:r>
              <a:rPr lang="cs-CZ" dirty="0">
                <a:solidFill>
                  <a:srgbClr val="C00000"/>
                </a:solidFill>
              </a:rPr>
              <a:t> sebou: rodný list dítěte, občanský průkaz zákonného </a:t>
            </a:r>
            <a:r>
              <a:rPr lang="cs-CZ" dirty="0" smtClean="0">
                <a:solidFill>
                  <a:srgbClr val="C00000"/>
                </a:solidFill>
              </a:rPr>
              <a:t>zástupce,</a:t>
            </a:r>
          </a:p>
          <a:p>
            <a:pPr algn="l">
              <a:spcBef>
                <a:spcPts val="0"/>
              </a:spcBef>
            </a:pPr>
            <a:r>
              <a:rPr lang="cs-CZ" dirty="0" smtClean="0">
                <a:solidFill>
                  <a:srgbClr val="C00000"/>
                </a:solidFill>
              </a:rPr>
              <a:t>                                                          </a:t>
            </a:r>
            <a:r>
              <a:rPr lang="cs-CZ" dirty="0" err="1" smtClean="0">
                <a:solidFill>
                  <a:srgbClr val="C00000"/>
                </a:solidFill>
              </a:rPr>
              <a:t>papučky</a:t>
            </a:r>
            <a:r>
              <a:rPr lang="cs-CZ" dirty="0" smtClean="0">
                <a:solidFill>
                  <a:srgbClr val="C00000"/>
                </a:solidFill>
              </a:rPr>
              <a:t> pro dítě, u rozvedených rodičů soudní rozhodnutí o svěření dítěte do péče</a:t>
            </a:r>
          </a:p>
          <a:p>
            <a:pPr algn="l">
              <a:spcBef>
                <a:spcPts val="0"/>
              </a:spcBef>
            </a:pPr>
            <a:r>
              <a:rPr lang="cs-CZ" dirty="0" smtClean="0">
                <a:solidFill>
                  <a:srgbClr val="C00000"/>
                </a:solidFill>
              </a:rPr>
              <a:t>                  </a:t>
            </a:r>
            <a:r>
              <a:rPr lang="cs-CZ" dirty="0" smtClean="0">
                <a:solidFill>
                  <a:srgbClr val="C00000"/>
                </a:solidFill>
              </a:rPr>
              <a:t>			</a:t>
            </a:r>
            <a:endParaRPr lang="cs-CZ" dirty="0" smtClean="0">
              <a:solidFill>
                <a:srgbClr val="C0000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dirty="0" smtClean="0">
                <a:solidFill>
                  <a:srgbClr val="C00000"/>
                </a:solidFill>
              </a:rPr>
              <a:t>		  </a:t>
            </a:r>
            <a:r>
              <a:rPr lang="cs-CZ" smtClean="0">
                <a:solidFill>
                  <a:srgbClr val="C00000"/>
                </a:solidFill>
              </a:rPr>
              <a:t>Co nabízíme:	</a:t>
            </a:r>
            <a:endParaRPr lang="cs-CZ" dirty="0">
              <a:solidFill>
                <a:srgbClr val="C00000"/>
              </a:solidFill>
            </a:endParaRPr>
          </a:p>
          <a:p>
            <a:pPr algn="l">
              <a:spcBef>
                <a:spcPts val="0"/>
              </a:spcBef>
            </a:pPr>
            <a:endParaRPr lang="cs-CZ" sz="1600" dirty="0" smtClean="0">
              <a:solidFill>
                <a:srgbClr val="00B05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1600" dirty="0" smtClean="0">
                <a:solidFill>
                  <a:srgbClr val="C00000"/>
                </a:solidFill>
              </a:rPr>
              <a:t>                       </a:t>
            </a:r>
            <a:r>
              <a:rPr lang="cs-CZ" sz="1600" dirty="0" smtClean="0">
                <a:solidFill>
                  <a:srgbClr val="00B050"/>
                </a:solidFill>
              </a:rPr>
              <a:t>Naše MŠ získala titul </a:t>
            </a:r>
            <a:r>
              <a:rPr lang="cs-CZ" sz="1600" b="1" dirty="0" smtClean="0">
                <a:solidFill>
                  <a:srgbClr val="C00000"/>
                </a:solidFill>
              </a:rPr>
              <a:t>„</a:t>
            </a:r>
            <a:r>
              <a:rPr lang="cs-CZ" sz="2000" b="1" dirty="0" smtClean="0">
                <a:solidFill>
                  <a:srgbClr val="C00000"/>
                </a:solidFill>
              </a:rPr>
              <a:t>EKOŠKOLA“</a:t>
            </a:r>
            <a:r>
              <a:rPr lang="cs-CZ" sz="1600" dirty="0" smtClean="0">
                <a:solidFill>
                  <a:srgbClr val="C00000"/>
                </a:solidFill>
              </a:rPr>
              <a:t>, </a:t>
            </a:r>
            <a:r>
              <a:rPr lang="cs-CZ" sz="1600" dirty="0" smtClean="0">
                <a:solidFill>
                  <a:srgbClr val="00B050"/>
                </a:solidFill>
              </a:rPr>
              <a:t> vedeme děti ke správnému postoji k přírodě</a:t>
            </a:r>
          </a:p>
          <a:p>
            <a:pPr algn="l">
              <a:spcBef>
                <a:spcPts val="0"/>
              </a:spcBef>
            </a:pPr>
            <a:r>
              <a:rPr lang="cs-CZ" sz="1600" dirty="0">
                <a:solidFill>
                  <a:srgbClr val="00B050"/>
                </a:solidFill>
              </a:rPr>
              <a:t> </a:t>
            </a:r>
            <a:r>
              <a:rPr lang="cs-CZ" sz="1600" dirty="0" smtClean="0">
                <a:solidFill>
                  <a:srgbClr val="00B050"/>
                </a:solidFill>
              </a:rPr>
              <a:t>                      </a:t>
            </a:r>
            <a:r>
              <a:rPr lang="cs-CZ" sz="1600" dirty="0" smtClean="0">
                <a:solidFill>
                  <a:srgbClr val="00B050"/>
                </a:solidFill>
              </a:rPr>
              <a:t>Pracujeme </a:t>
            </a:r>
            <a:r>
              <a:rPr lang="cs-CZ" sz="1600" dirty="0" smtClean="0">
                <a:solidFill>
                  <a:srgbClr val="00B050"/>
                </a:solidFill>
              </a:rPr>
              <a:t>podle programu </a:t>
            </a:r>
            <a:r>
              <a:rPr lang="cs-CZ" sz="2000" b="1" dirty="0" smtClean="0">
                <a:solidFill>
                  <a:srgbClr val="C00000"/>
                </a:solidFill>
              </a:rPr>
              <a:t>„ZAČÍT SPOLU“.</a:t>
            </a:r>
          </a:p>
          <a:p>
            <a:pPr algn="l">
              <a:spcBef>
                <a:spcPts val="0"/>
              </a:spcBef>
            </a:pPr>
            <a:r>
              <a:rPr lang="cs-CZ" sz="1600" dirty="0">
                <a:solidFill>
                  <a:srgbClr val="00B050"/>
                </a:solidFill>
              </a:rPr>
              <a:t> </a:t>
            </a:r>
            <a:r>
              <a:rPr lang="cs-CZ" sz="1600" dirty="0" smtClean="0">
                <a:solidFill>
                  <a:srgbClr val="00B050"/>
                </a:solidFill>
              </a:rPr>
              <a:t>                      Jsme zařazeni do programu </a:t>
            </a:r>
            <a:r>
              <a:rPr lang="cs-CZ" sz="1600" b="1" dirty="0" smtClean="0">
                <a:solidFill>
                  <a:srgbClr val="C00000"/>
                </a:solidFill>
              </a:rPr>
              <a:t>„</a:t>
            </a:r>
            <a:r>
              <a:rPr lang="cs-CZ" sz="2000" b="1" dirty="0" smtClean="0">
                <a:solidFill>
                  <a:srgbClr val="C00000"/>
                </a:solidFill>
              </a:rPr>
              <a:t>SKUTEČNĚ ZDRAVÁ ŠKOLA“ </a:t>
            </a:r>
            <a:r>
              <a:rPr lang="cs-CZ" sz="1600" dirty="0" smtClean="0">
                <a:solidFill>
                  <a:srgbClr val="00B050"/>
                </a:solidFill>
              </a:rPr>
              <a:t>zaměřujeme se na čerstvé produkty</a:t>
            </a:r>
          </a:p>
          <a:p>
            <a:pPr algn="l">
              <a:spcBef>
                <a:spcPts val="0"/>
              </a:spcBef>
            </a:pPr>
            <a:r>
              <a:rPr lang="cs-CZ" sz="1600" dirty="0">
                <a:solidFill>
                  <a:srgbClr val="00B050"/>
                </a:solidFill>
              </a:rPr>
              <a:t> </a:t>
            </a:r>
            <a:r>
              <a:rPr lang="cs-CZ" sz="1600" dirty="0" smtClean="0">
                <a:solidFill>
                  <a:srgbClr val="00B050"/>
                </a:solidFill>
              </a:rPr>
              <a:t>                      a pestrost stravy s omezením sladkostí a maximálním využitím pobytu dětí venku.</a:t>
            </a:r>
          </a:p>
          <a:p>
            <a:pPr algn="l">
              <a:spcBef>
                <a:spcPts val="0"/>
              </a:spcBef>
            </a:pPr>
            <a:r>
              <a:rPr lang="cs-CZ" sz="1600" dirty="0" smtClean="0">
                <a:solidFill>
                  <a:srgbClr val="00B050"/>
                </a:solidFill>
              </a:rPr>
              <a:t>                       Máme </a:t>
            </a:r>
            <a:r>
              <a:rPr lang="cs-CZ" sz="1600" b="1" dirty="0" smtClean="0">
                <a:solidFill>
                  <a:srgbClr val="C00000"/>
                </a:solidFill>
              </a:rPr>
              <a:t>„</a:t>
            </a:r>
            <a:r>
              <a:rPr lang="cs-CZ" sz="2000" b="1" dirty="0" smtClean="0">
                <a:solidFill>
                  <a:srgbClr val="C00000"/>
                </a:solidFill>
              </a:rPr>
              <a:t>EKOZAHRADU“</a:t>
            </a:r>
            <a:r>
              <a:rPr lang="cs-CZ" sz="1600" b="1" dirty="0" smtClean="0">
                <a:solidFill>
                  <a:srgbClr val="C00000"/>
                </a:solidFill>
              </a:rPr>
              <a:t> </a:t>
            </a:r>
            <a:r>
              <a:rPr lang="cs-CZ" sz="1600" dirty="0" smtClean="0">
                <a:solidFill>
                  <a:srgbClr val="00B050"/>
                </a:solidFill>
              </a:rPr>
              <a:t>se vzdělávacími aktivitami zaměřenými na pokusy, experimentování, prožitkové  </a:t>
            </a:r>
          </a:p>
          <a:p>
            <a:pPr algn="l">
              <a:spcBef>
                <a:spcPts val="0"/>
              </a:spcBef>
            </a:pPr>
            <a:r>
              <a:rPr lang="cs-CZ" sz="1600" dirty="0" smtClean="0">
                <a:solidFill>
                  <a:srgbClr val="00B050"/>
                </a:solidFill>
              </a:rPr>
              <a:t>                       učení, pozorování fyzikálních, chemických a přírodních jevů.</a:t>
            </a:r>
          </a:p>
          <a:p>
            <a:pPr algn="ctr">
              <a:spcBef>
                <a:spcPts val="0"/>
              </a:spcBef>
            </a:pPr>
            <a:endParaRPr lang="cs-CZ" sz="1600" dirty="0" smtClean="0">
              <a:solidFill>
                <a:srgbClr val="92D05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1600" dirty="0" smtClean="0">
                <a:solidFill>
                  <a:srgbClr val="00B050"/>
                </a:solidFill>
              </a:rPr>
              <a:t>                       Připravujeme pro děti nadstandartní aktivity: plavecký, lyžařský, a in-line kurz bruslení, školu v přírodě,                                             </a:t>
            </a:r>
            <a:endParaRPr lang="cs-CZ" sz="1600" b="1" dirty="0" smtClean="0">
              <a:solidFill>
                <a:srgbClr val="00B05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1600" b="1" dirty="0" smtClean="0">
                <a:solidFill>
                  <a:srgbClr val="00B050"/>
                </a:solidFill>
              </a:rPr>
              <a:t>                       </a:t>
            </a:r>
            <a:r>
              <a:rPr lang="cs-CZ" sz="1600" dirty="0" smtClean="0">
                <a:solidFill>
                  <a:srgbClr val="00B050"/>
                </a:solidFill>
              </a:rPr>
              <a:t>školní </a:t>
            </a:r>
            <a:r>
              <a:rPr lang="cs-CZ" sz="1600" dirty="0">
                <a:solidFill>
                  <a:srgbClr val="00B050"/>
                </a:solidFill>
              </a:rPr>
              <a:t>výlety, exkurze apod</a:t>
            </a:r>
            <a:r>
              <a:rPr lang="cs-CZ" sz="1600" dirty="0" smtClean="0">
                <a:solidFill>
                  <a:srgbClr val="00B050"/>
                </a:solidFill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cs-CZ" sz="1600" dirty="0">
                <a:solidFill>
                  <a:srgbClr val="00B050"/>
                </a:solidFill>
              </a:rPr>
              <a:t> </a:t>
            </a:r>
            <a:r>
              <a:rPr lang="cs-CZ" sz="1600" dirty="0" smtClean="0">
                <a:solidFill>
                  <a:srgbClr val="00B050"/>
                </a:solidFill>
              </a:rPr>
              <a:t>              </a:t>
            </a:r>
          </a:p>
          <a:p>
            <a:pPr algn="l">
              <a:spcBef>
                <a:spcPts val="0"/>
              </a:spcBef>
            </a:pPr>
            <a:r>
              <a:rPr lang="cs-CZ" sz="1600" dirty="0">
                <a:solidFill>
                  <a:srgbClr val="00B050"/>
                </a:solidFill>
              </a:rPr>
              <a:t> </a:t>
            </a:r>
            <a:r>
              <a:rPr lang="cs-CZ" sz="1600" dirty="0" smtClean="0">
                <a:solidFill>
                  <a:srgbClr val="00B050"/>
                </a:solidFill>
              </a:rPr>
              <a:t>                     Pořádáme s rodiči tradiční akce: Zahradní slavnost, Maškarní karneval, Jarní zajíc, Akademie, </a:t>
            </a:r>
            <a:endParaRPr lang="cs-CZ" sz="1600" dirty="0">
              <a:solidFill>
                <a:srgbClr val="00B050"/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1600" dirty="0" smtClean="0">
                <a:solidFill>
                  <a:srgbClr val="00B050"/>
                </a:solidFill>
              </a:rPr>
              <a:t>                      Zámecké strašení, dílny, besídky, projektové sbírky pro zvířecí útulky atd.</a:t>
            </a:r>
            <a:endParaRPr lang="cs-CZ" sz="1600" dirty="0">
              <a:solidFill>
                <a:srgbClr val="00B050"/>
              </a:solidFill>
            </a:endParaRPr>
          </a:p>
          <a:p>
            <a:pPr algn="ctr">
              <a:spcBef>
                <a:spcPts val="0"/>
              </a:spcBef>
            </a:pPr>
            <a:endParaRPr lang="cs-CZ" b="1" dirty="0">
              <a:solidFill>
                <a:srgbClr val="92D050"/>
              </a:solidFill>
            </a:endParaRPr>
          </a:p>
          <a:p>
            <a:pPr algn="ctr">
              <a:spcBef>
                <a:spcPts val="0"/>
              </a:spcBef>
            </a:pPr>
            <a:endParaRPr lang="cs-CZ" b="1" dirty="0" smtClean="0">
              <a:solidFill>
                <a:srgbClr val="92D050"/>
              </a:solidFill>
            </a:endParaRPr>
          </a:p>
          <a:p>
            <a:pPr algn="ctr">
              <a:spcBef>
                <a:spcPts val="0"/>
              </a:spcBef>
            </a:pPr>
            <a:endParaRPr lang="cs-CZ" b="1" dirty="0">
              <a:solidFill>
                <a:srgbClr val="92D05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sz="2900" dirty="0" smtClean="0">
                <a:solidFill>
                  <a:srgbClr val="FF0000"/>
                </a:solidFill>
              </a:rPr>
              <a:t>Náhradní </a:t>
            </a:r>
            <a:r>
              <a:rPr lang="cs-CZ" sz="2900" dirty="0">
                <a:solidFill>
                  <a:srgbClr val="FF0000"/>
                </a:solidFill>
              </a:rPr>
              <a:t>termín: 4. května 2018 8:00 – 16:00 v ředitelně MŠ</a:t>
            </a:r>
            <a:endParaRPr lang="cs-CZ" sz="2900" b="1" dirty="0">
              <a:solidFill>
                <a:srgbClr val="FF0000"/>
              </a:solidFill>
            </a:endParaRPr>
          </a:p>
        </p:txBody>
      </p:sp>
      <p:pic>
        <p:nvPicPr>
          <p:cNvPr id="5" name="Obrázek 4" descr="krtecek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39" y="1994544"/>
            <a:ext cx="967136" cy="876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 descr="rakosnicek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54" y="2976313"/>
            <a:ext cx="988695" cy="886460"/>
          </a:xfrm>
          <a:prstGeom prst="rect">
            <a:avLst/>
          </a:prstGeom>
          <a:noFill/>
        </p:spPr>
      </p:pic>
      <p:pic>
        <p:nvPicPr>
          <p:cNvPr id="7" name="Obrázek 6" descr="kremilek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54" y="3927185"/>
            <a:ext cx="872490" cy="820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 descr="makova-panenka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14" y="4814629"/>
            <a:ext cx="817245" cy="79629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ek 7" descr="ferda-mravenec">
            <a:hlinkClick r:id="rId10"/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06" y="5677943"/>
            <a:ext cx="886460" cy="1051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ázek 9" descr="cipisek">
            <a:hlinkClick r:id="rId12"/>
          </p:cNvPr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90" y="1071153"/>
            <a:ext cx="932185" cy="7750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2121139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</TotalTime>
  <Words>33</Words>
  <Application>Microsoft Office PowerPoint</Application>
  <PresentationFormat>Širokoúhlá obrazovka</PresentationFormat>
  <Paragraphs>31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Fazeta</vt:lpstr>
      <vt:lpstr>       Zápis dětí do MŠ Paskov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Zápis dětí do MŠ Paskov</dc:title>
  <dc:creator>mspaskov</dc:creator>
  <cp:lastModifiedBy>Jarmila</cp:lastModifiedBy>
  <cp:revision>13</cp:revision>
  <cp:lastPrinted>2018-04-04T07:32:22Z</cp:lastPrinted>
  <dcterms:created xsi:type="dcterms:W3CDTF">2018-04-03T11:20:41Z</dcterms:created>
  <dcterms:modified xsi:type="dcterms:W3CDTF">2018-04-04T08:11:50Z</dcterms:modified>
</cp:coreProperties>
</file>