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0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5. 3. 2019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446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5. 3. 2019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9572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5. 3. 2019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954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5. 3. 2019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3949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5. 3. 2019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5319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5. 3. 2019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6887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5. 3. 2019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98844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5. 3. 2019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4401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5. 3. 2019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072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5. 3. 2019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0431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5. 3. 2019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3549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5. 3. 2019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266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5. 3. 2019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495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5. 3. 2019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476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5. 3. 2019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50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5. 3. 2019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41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A0923-8A07-41B5-92D5-15D765DD6BD0}" type="datetimeFigureOut">
              <a:rPr lang="cs-CZ" smtClean="0"/>
              <a:t>5. 3. 2019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3389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hyperlink" Target="http://www.mspaskov.cz/index.php/cipisek" TargetMode="External"/><Relationship Id="rId3" Type="http://schemas.openxmlformats.org/officeDocument/2006/relationships/hyperlink" Target="http://www.mspaskov.cz/index.php/krtecek" TargetMode="External"/><Relationship Id="rId7" Type="http://schemas.openxmlformats.org/officeDocument/2006/relationships/hyperlink" Target="http://www.mspaskov.cz/index.php/kremilek" TargetMode="External"/><Relationship Id="rId12" Type="http://schemas.openxmlformats.org/officeDocument/2006/relationships/image" Target="../media/image5.png"/><Relationship Id="rId2" Type="http://schemas.openxmlformats.org/officeDocument/2006/relationships/hyperlink" Target="http://www.mspaskov.cz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hyperlink" Target="http://www.mspaskov.cz/index.php/ferda-mravenec" TargetMode="External"/><Relationship Id="rId5" Type="http://schemas.openxmlformats.org/officeDocument/2006/relationships/hyperlink" Target="http://www.mspaskov.cz/index.php/rakosnicek" TargetMode="External"/><Relationship Id="rId15" Type="http://schemas.openxmlformats.org/officeDocument/2006/relationships/image" Target="../media/image7.png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hyperlink" Target="http://www.mspaskov.cz/index.php/makova-panenka" TargetMode="Externa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19200" y="365760"/>
            <a:ext cx="8516983" cy="809897"/>
          </a:xfrm>
        </p:spPr>
        <p:txBody>
          <a:bodyPr/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Z</a:t>
            </a:r>
            <a:r>
              <a:rPr lang="cs-CZ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áp</a:t>
            </a:r>
            <a:r>
              <a:rPr lang="cs-CZ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is </a:t>
            </a:r>
            <a:r>
              <a:rPr lang="cs-CZ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dětí </a:t>
            </a:r>
            <a:r>
              <a:rPr lang="cs-CZ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do MŠ Paskov</a:t>
            </a:r>
            <a:endParaRPr lang="cs-CZ" sz="4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66053" y="1028654"/>
            <a:ext cx="9474863" cy="5521235"/>
          </a:xfrm>
        </p:spPr>
        <p:txBody>
          <a:bodyPr>
            <a:normAutofit fontScale="55000" lnSpcReduction="20000"/>
          </a:bodyPr>
          <a:lstStyle/>
          <a:p>
            <a:pPr algn="ctr">
              <a:spcBef>
                <a:spcPts val="0"/>
              </a:spcBef>
            </a:pPr>
            <a:r>
              <a:rPr lang="cs-CZ" sz="2000" b="1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</a:rPr>
              <a:t>pro </a:t>
            </a:r>
            <a:r>
              <a:rPr lang="cs-CZ" sz="2000" b="1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</a:rPr>
              <a:t>školní rok </a:t>
            </a:r>
            <a:r>
              <a:rPr lang="cs-CZ" sz="2000" b="1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</a:rPr>
              <a:t>2019/2020</a:t>
            </a:r>
            <a:endParaRPr lang="cs-CZ" sz="2000" b="1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</a:endParaRPr>
          </a:p>
          <a:p>
            <a:pPr algn="ctr">
              <a:spcBef>
                <a:spcPts val="0"/>
              </a:spcBef>
            </a:pPr>
            <a:endParaRPr lang="cs-CZ" sz="1600" b="1" dirty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pPr algn="ctr">
              <a:spcBef>
                <a:spcPts val="0"/>
              </a:spcBef>
            </a:pPr>
            <a:r>
              <a:rPr lang="cs-CZ" sz="69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</a:t>
            </a:r>
            <a:r>
              <a:rPr lang="cs-CZ" sz="69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</a:t>
            </a:r>
            <a:r>
              <a:rPr lang="cs-CZ" sz="69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k</a:t>
            </a:r>
            <a:r>
              <a:rPr lang="cs-CZ" sz="69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větna 2019 (čtvrtek)</a:t>
            </a:r>
            <a:endParaRPr lang="cs-CZ" sz="4600" b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pPr algn="ctr">
              <a:spcBef>
                <a:spcPts val="0"/>
              </a:spcBef>
            </a:pPr>
            <a:r>
              <a:rPr lang="cs-CZ" sz="2900" b="1" smtClean="0">
                <a:solidFill>
                  <a:srgbClr val="FF0000"/>
                </a:solidFill>
              </a:rPr>
              <a:t>        od </a:t>
            </a:r>
            <a:r>
              <a:rPr lang="cs-CZ" sz="2900" b="1" dirty="0">
                <a:solidFill>
                  <a:srgbClr val="FF0000"/>
                </a:solidFill>
              </a:rPr>
              <a:t>8:00 do </a:t>
            </a:r>
            <a:r>
              <a:rPr lang="cs-CZ" sz="2900" b="1" dirty="0" smtClean="0">
                <a:solidFill>
                  <a:srgbClr val="FF0000"/>
                </a:solidFill>
              </a:rPr>
              <a:t>16:00 hod. </a:t>
            </a:r>
            <a:r>
              <a:rPr lang="cs-CZ" sz="2900" b="1" dirty="0">
                <a:solidFill>
                  <a:srgbClr val="FF0000"/>
                </a:solidFill>
              </a:rPr>
              <a:t>ve třídě </a:t>
            </a:r>
            <a:r>
              <a:rPr lang="cs-CZ" sz="2900" b="1" dirty="0" smtClean="0">
                <a:solidFill>
                  <a:srgbClr val="FF0000"/>
                </a:solidFill>
              </a:rPr>
              <a:t>Cipísek (budova MŠ na ul. Místecká 758 v Paskově)</a:t>
            </a:r>
          </a:p>
          <a:p>
            <a:pPr algn="ctr">
              <a:spcBef>
                <a:spcPts val="0"/>
              </a:spcBef>
            </a:pPr>
            <a:endParaRPr lang="cs-CZ" sz="2300" b="1" dirty="0">
              <a:solidFill>
                <a:srgbClr val="FF0000"/>
              </a:solidFill>
            </a:endParaRPr>
          </a:p>
          <a:p>
            <a:pPr algn="ctr">
              <a:spcBef>
                <a:spcPts val="0"/>
              </a:spcBef>
            </a:pPr>
            <a:endParaRPr lang="cs-CZ" sz="2300" b="1" dirty="0" smtClean="0">
              <a:solidFill>
                <a:srgbClr val="FF0000"/>
              </a:solidFill>
            </a:endParaRPr>
          </a:p>
          <a:p>
            <a:pPr algn="ctr">
              <a:spcBef>
                <a:spcPts val="0"/>
              </a:spcBef>
            </a:pPr>
            <a:r>
              <a:rPr lang="cs-CZ" sz="2900" b="1" dirty="0" smtClean="0">
                <a:solidFill>
                  <a:schemeClr val="accent4">
                    <a:lumMod val="75000"/>
                  </a:schemeClr>
                </a:solidFill>
              </a:rPr>
              <a:t>		</a:t>
            </a:r>
            <a:r>
              <a:rPr lang="cs-CZ" sz="2900" b="1" u="sng" dirty="0" smtClean="0">
                <a:solidFill>
                  <a:srgbClr val="7030A0"/>
                </a:solidFill>
              </a:rPr>
              <a:t>Přijímáme </a:t>
            </a:r>
            <a:r>
              <a:rPr lang="cs-CZ" sz="2900" b="1" u="sng" dirty="0">
                <a:solidFill>
                  <a:srgbClr val="7030A0"/>
                </a:solidFill>
              </a:rPr>
              <a:t>děti od 2 </a:t>
            </a:r>
            <a:r>
              <a:rPr lang="cs-CZ" sz="2900" b="1" u="sng" dirty="0" smtClean="0">
                <a:solidFill>
                  <a:srgbClr val="7030A0"/>
                </a:solidFill>
              </a:rPr>
              <a:t>let do batolecí třídy Cipísek s personální podporou </a:t>
            </a:r>
            <a:r>
              <a:rPr lang="cs-CZ" sz="2900" b="1" u="sng" dirty="0" smtClean="0">
                <a:solidFill>
                  <a:srgbClr val="7030A0"/>
                </a:solidFill>
              </a:rPr>
              <a:t>dvou</a:t>
            </a:r>
            <a:r>
              <a:rPr lang="cs-CZ" sz="2900" b="1" u="sng" dirty="0" smtClean="0">
                <a:solidFill>
                  <a:srgbClr val="7030A0"/>
                </a:solidFill>
              </a:rPr>
              <a:t> chův.</a:t>
            </a:r>
            <a:endParaRPr lang="cs-CZ" sz="2900" b="1" u="sng" dirty="0" smtClean="0">
              <a:solidFill>
                <a:srgbClr val="7030A0"/>
              </a:solidFill>
            </a:endParaRPr>
          </a:p>
          <a:p>
            <a:pPr algn="ctr">
              <a:spcBef>
                <a:spcPts val="0"/>
              </a:spcBef>
            </a:pPr>
            <a:endParaRPr lang="cs-CZ" sz="2600" b="1" u="sng" dirty="0" smtClean="0">
              <a:solidFill>
                <a:srgbClr val="7030A0"/>
              </a:solidFill>
            </a:endParaRPr>
          </a:p>
          <a:p>
            <a:pPr algn="ctr">
              <a:spcBef>
                <a:spcPts val="0"/>
              </a:spcBef>
            </a:pPr>
            <a:r>
              <a:rPr lang="cs-CZ" b="1" dirty="0" smtClean="0">
                <a:solidFill>
                  <a:srgbClr val="C00000"/>
                </a:solidFill>
              </a:rPr>
              <a:t>Vezměte dětem </a:t>
            </a:r>
            <a:r>
              <a:rPr lang="cs-CZ" b="1" dirty="0" err="1" smtClean="0">
                <a:solidFill>
                  <a:srgbClr val="C00000"/>
                </a:solidFill>
              </a:rPr>
              <a:t>papučky</a:t>
            </a:r>
            <a:r>
              <a:rPr lang="cs-CZ" b="1" dirty="0" smtClean="0">
                <a:solidFill>
                  <a:srgbClr val="C00000"/>
                </a:solidFill>
              </a:rPr>
              <a:t> a přijďte </a:t>
            </a:r>
            <a:r>
              <a:rPr lang="cs-CZ" b="1" dirty="0">
                <a:solidFill>
                  <a:srgbClr val="C00000"/>
                </a:solidFill>
              </a:rPr>
              <a:t>si pohrát s dětmi do školky</a:t>
            </a:r>
            <a:r>
              <a:rPr lang="cs-CZ" b="1" dirty="0" smtClean="0">
                <a:solidFill>
                  <a:srgbClr val="C00000"/>
                </a:solidFill>
              </a:rPr>
              <a:t>! </a:t>
            </a:r>
          </a:p>
          <a:p>
            <a:pPr algn="ctr">
              <a:spcBef>
                <a:spcPts val="0"/>
              </a:spcBef>
            </a:pPr>
            <a:r>
              <a:rPr lang="cs-CZ" b="1" dirty="0" smtClean="0">
                <a:solidFill>
                  <a:srgbClr val="C00000"/>
                </a:solidFill>
              </a:rPr>
              <a:t>S sebou občanský průkaz zákonného zástupce a rodný list dítěte.</a:t>
            </a:r>
          </a:p>
          <a:p>
            <a:pPr algn="ctr">
              <a:spcBef>
                <a:spcPts val="0"/>
              </a:spcBef>
            </a:pPr>
            <a:endParaRPr lang="cs-CZ" dirty="0" smtClean="0">
              <a:solidFill>
                <a:srgbClr val="C00000"/>
              </a:solidFill>
            </a:endParaRPr>
          </a:p>
          <a:p>
            <a:pPr algn="l">
              <a:spcBef>
                <a:spcPts val="0"/>
              </a:spcBef>
            </a:pPr>
            <a:r>
              <a:rPr lang="cs-CZ" dirty="0" smtClean="0">
                <a:solidFill>
                  <a:srgbClr val="C00000"/>
                </a:solidFill>
              </a:rPr>
              <a:t>                 </a:t>
            </a:r>
            <a:r>
              <a:rPr lang="cs-CZ" dirty="0">
                <a:solidFill>
                  <a:srgbClr val="C00000"/>
                </a:solidFill>
              </a:rPr>
              <a:t>	</a:t>
            </a:r>
            <a:r>
              <a:rPr lang="cs-CZ" u="sng" dirty="0" smtClean="0">
                <a:solidFill>
                  <a:srgbClr val="C00000"/>
                </a:solidFill>
              </a:rPr>
              <a:t>K zápisu přineste vyplněné </a:t>
            </a:r>
            <a:r>
              <a:rPr lang="cs-CZ" u="sng" dirty="0" err="1" smtClean="0">
                <a:solidFill>
                  <a:srgbClr val="C00000"/>
                </a:solidFill>
              </a:rPr>
              <a:t>dokumenty</a:t>
            </a:r>
            <a:r>
              <a:rPr lang="cs-CZ" dirty="0" err="1" smtClean="0">
                <a:solidFill>
                  <a:srgbClr val="C00000"/>
                </a:solidFill>
              </a:rPr>
              <a:t>,které</a:t>
            </a:r>
            <a:r>
              <a:rPr lang="cs-CZ" dirty="0" smtClean="0">
                <a:solidFill>
                  <a:srgbClr val="C00000"/>
                </a:solidFill>
              </a:rPr>
              <a:t> naleznete na </a:t>
            </a:r>
            <a:r>
              <a:rPr lang="cs-CZ" dirty="0" smtClean="0">
                <a:solidFill>
                  <a:srgbClr val="C00000"/>
                </a:solidFill>
                <a:hlinkClick r:id="rId2"/>
              </a:rPr>
              <a:t>www.mspaskov.cz</a:t>
            </a:r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 smtClean="0">
                <a:solidFill>
                  <a:srgbClr val="C00000"/>
                </a:solidFill>
              </a:rPr>
              <a:t>(informace</a:t>
            </a:r>
            <a:r>
              <a:rPr lang="cs-CZ" dirty="0" smtClean="0">
                <a:solidFill>
                  <a:srgbClr val="C00000"/>
                </a:solidFill>
              </a:rPr>
              <a:t> pro rodiče-dokumenty) nebo si vyzvedněte v MŠ předem:</a:t>
            </a:r>
          </a:p>
          <a:p>
            <a:pPr algn="l">
              <a:spcBef>
                <a:spcPts val="0"/>
              </a:spcBef>
            </a:pPr>
            <a:r>
              <a:rPr lang="cs-CZ" dirty="0" smtClean="0">
                <a:solidFill>
                  <a:srgbClr val="C00000"/>
                </a:solidFill>
              </a:rPr>
              <a:t>           		1)   Žádost o přijetí</a:t>
            </a:r>
          </a:p>
          <a:p>
            <a:pPr algn="l">
              <a:spcBef>
                <a:spcPts val="0"/>
              </a:spcBef>
            </a:pPr>
            <a:r>
              <a:rPr lang="cs-CZ" dirty="0" smtClean="0">
                <a:solidFill>
                  <a:srgbClr val="C00000"/>
                </a:solidFill>
              </a:rPr>
              <a:t>                        2)   Evidenční list: potvrzení dětského lékaře, že se dítě podrobilo stanoveným pravidelným očkováním nebo potvrzení </a:t>
            </a:r>
            <a:r>
              <a:rPr lang="cs-CZ" u="sng" dirty="0" smtClean="0">
                <a:solidFill>
                  <a:srgbClr val="C00000"/>
                </a:solidFill>
              </a:rPr>
              <a:t>odborného</a:t>
            </a:r>
            <a:endParaRPr lang="cs-CZ" u="sng" dirty="0" smtClean="0">
              <a:solidFill>
                <a:srgbClr val="C00000"/>
              </a:solidFill>
            </a:endParaRPr>
          </a:p>
          <a:p>
            <a:pPr algn="l">
              <a:spcBef>
                <a:spcPts val="0"/>
              </a:spcBef>
            </a:pPr>
            <a:r>
              <a:rPr lang="cs-CZ" u="sng" dirty="0" smtClean="0">
                <a:solidFill>
                  <a:srgbClr val="C00000"/>
                </a:solidFill>
              </a:rPr>
              <a:t>		</a:t>
            </a:r>
            <a:r>
              <a:rPr lang="cs-CZ" u="sng" dirty="0" smtClean="0">
                <a:solidFill>
                  <a:srgbClr val="C00000"/>
                </a:solidFill>
              </a:rPr>
              <a:t>lékaře</a:t>
            </a:r>
            <a:r>
              <a:rPr lang="cs-CZ" dirty="0" smtClean="0">
                <a:solidFill>
                  <a:srgbClr val="C00000"/>
                </a:solidFill>
              </a:rPr>
              <a:t>, že je dítě proti nákaze imunní nebo se nemůže očkování podrobit pro trvalou kontraindikaci (toto se netýká dětí v režimu		    p	o	povinného předškolního vzdělávání) </a:t>
            </a:r>
            <a:r>
              <a:rPr lang="cs-CZ" b="1" u="sng" dirty="0" smtClean="0">
                <a:solidFill>
                  <a:srgbClr val="FF0000"/>
                </a:solidFill>
              </a:rPr>
              <a:t>Bez potvrzení lékaře o řádném očkování dítěte (§ 50 Zák. č. 258/2000 Sb. o ochraně veřejného zdraví) ne		nemůže být </a:t>
            </a:r>
            <a:r>
              <a:rPr lang="cs-CZ" b="1" u="sng" dirty="0">
                <a:solidFill>
                  <a:srgbClr val="FF0000"/>
                </a:solidFill>
              </a:rPr>
              <a:t>Vaše dítě do Mateřské školy </a:t>
            </a:r>
            <a:r>
              <a:rPr lang="cs-CZ" b="1" u="sng" dirty="0" smtClean="0">
                <a:solidFill>
                  <a:srgbClr val="FF0000"/>
                </a:solidFill>
              </a:rPr>
              <a:t>přijato</a:t>
            </a:r>
            <a:r>
              <a:rPr lang="cs-CZ" b="1" u="sng" dirty="0">
                <a:solidFill>
                  <a:srgbClr val="FF0000"/>
                </a:solidFill>
              </a:rPr>
              <a:t>!</a:t>
            </a:r>
            <a:endParaRPr lang="cs-CZ" u="sng" dirty="0" smtClean="0">
              <a:solidFill>
                <a:srgbClr val="FF0000"/>
              </a:solidFill>
            </a:endParaRPr>
          </a:p>
          <a:p>
            <a:pPr algn="l">
              <a:spcBef>
                <a:spcPts val="0"/>
              </a:spcBef>
            </a:pPr>
            <a:r>
              <a:rPr lang="cs-CZ" dirty="0" smtClean="0">
                <a:solidFill>
                  <a:srgbClr val="FF0000"/>
                </a:solidFill>
              </a:rPr>
              <a:t>		  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</a:p>
          <a:p>
            <a:pPr algn="l">
              <a:spcBef>
                <a:spcPts val="0"/>
              </a:spcBef>
            </a:pPr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 smtClean="0">
                <a:solidFill>
                  <a:srgbClr val="C00000"/>
                </a:solidFill>
              </a:rPr>
              <a:t>                   </a:t>
            </a:r>
          </a:p>
          <a:p>
            <a:pPr algn="l">
              <a:spcBef>
                <a:spcPts val="0"/>
              </a:spcBef>
            </a:pPr>
            <a:r>
              <a:rPr lang="cs-CZ" dirty="0">
                <a:solidFill>
                  <a:srgbClr val="C00000"/>
                </a:solidFill>
              </a:rPr>
              <a:t>	</a:t>
            </a:r>
            <a:r>
              <a:rPr lang="cs-CZ" dirty="0" smtClean="0">
                <a:solidFill>
                  <a:srgbClr val="C00000"/>
                </a:solidFill>
              </a:rPr>
              <a:t>	</a:t>
            </a:r>
            <a:r>
              <a:rPr lang="cs-CZ" sz="2600" u="sng" dirty="0" smtClean="0">
                <a:solidFill>
                  <a:srgbClr val="00B050"/>
                </a:solidFill>
              </a:rPr>
              <a:t>Co </a:t>
            </a:r>
            <a:r>
              <a:rPr lang="cs-CZ" sz="2600" u="sng" dirty="0" smtClean="0">
                <a:solidFill>
                  <a:srgbClr val="00B050"/>
                </a:solidFill>
              </a:rPr>
              <a:t>nabízíme:	</a:t>
            </a:r>
            <a:endParaRPr lang="cs-CZ" sz="2600" u="sng" dirty="0">
              <a:solidFill>
                <a:srgbClr val="00B050"/>
              </a:solidFill>
            </a:endParaRPr>
          </a:p>
          <a:p>
            <a:pPr algn="l">
              <a:spcBef>
                <a:spcPts val="0"/>
              </a:spcBef>
            </a:pPr>
            <a:endParaRPr lang="cs-CZ" sz="1600" dirty="0" smtClean="0">
              <a:solidFill>
                <a:srgbClr val="00B050"/>
              </a:solidFill>
            </a:endParaRPr>
          </a:p>
          <a:p>
            <a:pPr algn="l">
              <a:spcBef>
                <a:spcPts val="0"/>
              </a:spcBef>
            </a:pPr>
            <a:r>
              <a:rPr lang="cs-CZ" sz="1600" dirty="0" smtClean="0">
                <a:solidFill>
                  <a:srgbClr val="C00000"/>
                </a:solidFill>
              </a:rPr>
              <a:t>                       </a:t>
            </a:r>
            <a:r>
              <a:rPr lang="cs-CZ" sz="1600" dirty="0" smtClean="0">
                <a:solidFill>
                  <a:srgbClr val="C00000"/>
                </a:solidFill>
              </a:rPr>
              <a:t>       </a:t>
            </a:r>
            <a:r>
              <a:rPr lang="cs-CZ" sz="2200" dirty="0" smtClean="0">
                <a:solidFill>
                  <a:srgbClr val="00B050"/>
                </a:solidFill>
              </a:rPr>
              <a:t>Naše </a:t>
            </a:r>
            <a:r>
              <a:rPr lang="cs-CZ" sz="2200" dirty="0" smtClean="0">
                <a:solidFill>
                  <a:srgbClr val="00B050"/>
                </a:solidFill>
              </a:rPr>
              <a:t>MŠ </a:t>
            </a:r>
            <a:r>
              <a:rPr lang="cs-CZ" sz="2200" dirty="0" smtClean="0">
                <a:solidFill>
                  <a:srgbClr val="00B050"/>
                </a:solidFill>
              </a:rPr>
              <a:t>je</a:t>
            </a:r>
            <a:r>
              <a:rPr lang="cs-CZ" sz="2200" dirty="0" smtClean="0">
                <a:solidFill>
                  <a:srgbClr val="00B050"/>
                </a:solidFill>
              </a:rPr>
              <a:t> </a:t>
            </a:r>
            <a:r>
              <a:rPr lang="cs-CZ" sz="2200" b="1" dirty="0" smtClean="0">
                <a:solidFill>
                  <a:srgbClr val="C00000"/>
                </a:solidFill>
              </a:rPr>
              <a:t>„EKOŠKOLA“</a:t>
            </a:r>
            <a:r>
              <a:rPr lang="cs-CZ" sz="2200" dirty="0" smtClean="0">
                <a:solidFill>
                  <a:srgbClr val="C00000"/>
                </a:solidFill>
              </a:rPr>
              <a:t>, </a:t>
            </a:r>
            <a:r>
              <a:rPr lang="cs-CZ" sz="2200" dirty="0" smtClean="0">
                <a:solidFill>
                  <a:srgbClr val="00B050"/>
                </a:solidFill>
              </a:rPr>
              <a:t> vedeme děti ke správnému postoji k </a:t>
            </a:r>
            <a:r>
              <a:rPr lang="cs-CZ" sz="2200" dirty="0" smtClean="0">
                <a:solidFill>
                  <a:srgbClr val="00B050"/>
                </a:solidFill>
              </a:rPr>
              <a:t>přírodě.</a:t>
            </a:r>
            <a:endParaRPr lang="cs-CZ" sz="2200" dirty="0" smtClean="0">
              <a:solidFill>
                <a:srgbClr val="00B050"/>
              </a:solidFill>
            </a:endParaRPr>
          </a:p>
          <a:p>
            <a:pPr algn="l">
              <a:spcBef>
                <a:spcPts val="0"/>
              </a:spcBef>
            </a:pPr>
            <a:r>
              <a:rPr lang="cs-CZ" sz="2200" dirty="0">
                <a:solidFill>
                  <a:srgbClr val="00B050"/>
                </a:solidFill>
              </a:rPr>
              <a:t> </a:t>
            </a:r>
            <a:r>
              <a:rPr lang="cs-CZ" sz="2200" dirty="0" smtClean="0">
                <a:solidFill>
                  <a:srgbClr val="00B050"/>
                </a:solidFill>
              </a:rPr>
              <a:t>                      Pracujeme podle programu </a:t>
            </a:r>
            <a:r>
              <a:rPr lang="cs-CZ" sz="2200" b="1" dirty="0" smtClean="0">
                <a:solidFill>
                  <a:srgbClr val="C00000"/>
                </a:solidFill>
              </a:rPr>
              <a:t>„ZAČÍT SPOLU</a:t>
            </a:r>
            <a:r>
              <a:rPr lang="cs-CZ" sz="2200" b="1" dirty="0" smtClean="0">
                <a:solidFill>
                  <a:srgbClr val="C00000"/>
                </a:solidFill>
              </a:rPr>
              <a:t>“.</a:t>
            </a:r>
            <a:endParaRPr lang="cs-CZ" sz="2200" b="1" dirty="0" smtClean="0">
              <a:solidFill>
                <a:srgbClr val="C00000"/>
              </a:solidFill>
            </a:endParaRPr>
          </a:p>
          <a:p>
            <a:pPr algn="l">
              <a:spcBef>
                <a:spcPts val="0"/>
              </a:spcBef>
            </a:pPr>
            <a:r>
              <a:rPr lang="cs-CZ" sz="2200" dirty="0">
                <a:solidFill>
                  <a:srgbClr val="00B050"/>
                </a:solidFill>
              </a:rPr>
              <a:t> </a:t>
            </a:r>
            <a:r>
              <a:rPr lang="cs-CZ" sz="2200" dirty="0" smtClean="0">
                <a:solidFill>
                  <a:srgbClr val="00B050"/>
                </a:solidFill>
              </a:rPr>
              <a:t>                      Jsme zařazeni do programu </a:t>
            </a:r>
            <a:r>
              <a:rPr lang="cs-CZ" sz="2200" b="1" dirty="0" smtClean="0">
                <a:solidFill>
                  <a:srgbClr val="C00000"/>
                </a:solidFill>
              </a:rPr>
              <a:t>„SKUTEČNĚ ZDRAVÁ ŠKOLA“ </a:t>
            </a:r>
            <a:r>
              <a:rPr lang="cs-CZ" sz="2200" dirty="0" smtClean="0">
                <a:solidFill>
                  <a:srgbClr val="00B050"/>
                </a:solidFill>
              </a:rPr>
              <a:t>zaměřujeme se na čerstvé </a:t>
            </a:r>
            <a:r>
              <a:rPr lang="cs-CZ" sz="2200" dirty="0" smtClean="0">
                <a:solidFill>
                  <a:srgbClr val="00B050"/>
                </a:solidFill>
              </a:rPr>
              <a:t>produkty</a:t>
            </a:r>
            <a:endParaRPr lang="cs-CZ" sz="2200" dirty="0" smtClean="0">
              <a:solidFill>
                <a:srgbClr val="00B050"/>
              </a:solidFill>
            </a:endParaRPr>
          </a:p>
          <a:p>
            <a:pPr algn="l">
              <a:spcBef>
                <a:spcPts val="0"/>
              </a:spcBef>
            </a:pPr>
            <a:r>
              <a:rPr lang="cs-CZ" sz="2200" dirty="0">
                <a:solidFill>
                  <a:srgbClr val="00B050"/>
                </a:solidFill>
              </a:rPr>
              <a:t> </a:t>
            </a:r>
            <a:r>
              <a:rPr lang="cs-CZ" sz="2200" dirty="0" smtClean="0">
                <a:solidFill>
                  <a:srgbClr val="00B050"/>
                </a:solidFill>
              </a:rPr>
              <a:t>                      a pestrost stravy s omezením sladkostí a maximálním využitím pobytu dětí venku.</a:t>
            </a:r>
          </a:p>
          <a:p>
            <a:pPr algn="l">
              <a:spcBef>
                <a:spcPts val="0"/>
              </a:spcBef>
            </a:pPr>
            <a:r>
              <a:rPr lang="cs-CZ" sz="2200" dirty="0" smtClean="0">
                <a:solidFill>
                  <a:srgbClr val="00B050"/>
                </a:solidFill>
              </a:rPr>
              <a:t>                       Máme </a:t>
            </a:r>
            <a:r>
              <a:rPr lang="cs-CZ" sz="2200" b="1" dirty="0" smtClean="0">
                <a:solidFill>
                  <a:srgbClr val="C00000"/>
                </a:solidFill>
              </a:rPr>
              <a:t>„EKOZAHRADU“ </a:t>
            </a:r>
            <a:r>
              <a:rPr lang="cs-CZ" sz="2200" dirty="0" smtClean="0">
                <a:solidFill>
                  <a:srgbClr val="00B050"/>
                </a:solidFill>
              </a:rPr>
              <a:t>se vzdělávacími aktivitami zaměřenými na pokusy, experimentování, prožitkové  </a:t>
            </a:r>
          </a:p>
          <a:p>
            <a:pPr algn="l">
              <a:spcBef>
                <a:spcPts val="0"/>
              </a:spcBef>
            </a:pPr>
            <a:r>
              <a:rPr lang="cs-CZ" sz="2200" dirty="0" smtClean="0">
                <a:solidFill>
                  <a:srgbClr val="00B050"/>
                </a:solidFill>
              </a:rPr>
              <a:t>                       učení, pozorování fyzikálních, chemických a přírodních jevů</a:t>
            </a:r>
            <a:r>
              <a:rPr lang="cs-CZ" sz="2200" dirty="0" smtClean="0">
                <a:solidFill>
                  <a:srgbClr val="00B050"/>
                </a:solidFill>
              </a:rPr>
              <a:t>.</a:t>
            </a:r>
          </a:p>
          <a:p>
            <a:pPr algn="l">
              <a:spcBef>
                <a:spcPts val="0"/>
              </a:spcBef>
            </a:pPr>
            <a:r>
              <a:rPr lang="cs-CZ" sz="2200" dirty="0">
                <a:solidFill>
                  <a:srgbClr val="00B050"/>
                </a:solidFill>
              </a:rPr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	   Zařazujeme </a:t>
            </a:r>
            <a:r>
              <a:rPr lang="cs-CZ" sz="2200" b="1" dirty="0" smtClean="0">
                <a:solidFill>
                  <a:srgbClr val="C00000"/>
                </a:solidFill>
              </a:rPr>
              <a:t>„PROJEKTOVÉ VYUČOVÁNÍ“ </a:t>
            </a:r>
            <a:r>
              <a:rPr lang="cs-CZ" sz="2200" dirty="0" smtClean="0">
                <a:solidFill>
                  <a:srgbClr val="00B050"/>
                </a:solidFill>
              </a:rPr>
              <a:t>a klademe důraz na ohleduplnost a spolupráci mezi dětmi.</a:t>
            </a:r>
            <a:endParaRPr lang="cs-CZ" sz="2200" b="1" dirty="0" smtClean="0">
              <a:solidFill>
                <a:srgbClr val="C00000"/>
              </a:solidFill>
            </a:endParaRPr>
          </a:p>
          <a:p>
            <a:pPr algn="ctr">
              <a:spcBef>
                <a:spcPts val="0"/>
              </a:spcBef>
            </a:pPr>
            <a:endParaRPr lang="cs-CZ" sz="2200" dirty="0" smtClean="0">
              <a:solidFill>
                <a:srgbClr val="92D050"/>
              </a:solidFill>
            </a:endParaRPr>
          </a:p>
          <a:p>
            <a:pPr algn="l">
              <a:spcBef>
                <a:spcPts val="0"/>
              </a:spcBef>
            </a:pPr>
            <a:r>
              <a:rPr lang="cs-CZ" sz="2200" dirty="0" smtClean="0">
                <a:solidFill>
                  <a:srgbClr val="00B050"/>
                </a:solidFill>
              </a:rPr>
              <a:t>                       Připravujeme pro děti nadstandartní aktivity: plavecký, lyžařský, a in-line kurz bruslení, školu v přírodě,                                             </a:t>
            </a:r>
            <a:endParaRPr lang="cs-CZ" sz="2200" b="1" dirty="0" smtClean="0">
              <a:solidFill>
                <a:srgbClr val="00B050"/>
              </a:solidFill>
            </a:endParaRPr>
          </a:p>
          <a:p>
            <a:pPr algn="l">
              <a:spcBef>
                <a:spcPts val="0"/>
              </a:spcBef>
            </a:pPr>
            <a:r>
              <a:rPr lang="cs-CZ" sz="2200" b="1" dirty="0" smtClean="0">
                <a:solidFill>
                  <a:srgbClr val="00B050"/>
                </a:solidFill>
              </a:rPr>
              <a:t>                       </a:t>
            </a:r>
            <a:r>
              <a:rPr lang="cs-CZ" sz="2200" dirty="0" smtClean="0">
                <a:solidFill>
                  <a:srgbClr val="00B050"/>
                </a:solidFill>
              </a:rPr>
              <a:t>školní </a:t>
            </a:r>
            <a:r>
              <a:rPr lang="cs-CZ" sz="2200" dirty="0">
                <a:solidFill>
                  <a:srgbClr val="00B050"/>
                </a:solidFill>
              </a:rPr>
              <a:t>výlety, exkurze apod</a:t>
            </a:r>
            <a:r>
              <a:rPr lang="cs-CZ" sz="2200" dirty="0" smtClean="0">
                <a:solidFill>
                  <a:srgbClr val="00B050"/>
                </a:solidFill>
              </a:rPr>
              <a:t>.</a:t>
            </a:r>
          </a:p>
          <a:p>
            <a:pPr algn="l">
              <a:spcBef>
                <a:spcPts val="0"/>
              </a:spcBef>
            </a:pPr>
            <a:r>
              <a:rPr lang="cs-CZ" sz="2200" dirty="0">
                <a:solidFill>
                  <a:srgbClr val="00B050"/>
                </a:solidFill>
              </a:rPr>
              <a:t> </a:t>
            </a:r>
            <a:r>
              <a:rPr lang="cs-CZ" sz="2200" dirty="0" smtClean="0">
                <a:solidFill>
                  <a:srgbClr val="00B050"/>
                </a:solidFill>
              </a:rPr>
              <a:t>              </a:t>
            </a:r>
          </a:p>
          <a:p>
            <a:pPr algn="l">
              <a:spcBef>
                <a:spcPts val="0"/>
              </a:spcBef>
            </a:pPr>
            <a:r>
              <a:rPr lang="cs-CZ" sz="2200" dirty="0">
                <a:solidFill>
                  <a:srgbClr val="00B050"/>
                </a:solidFill>
              </a:rPr>
              <a:t> </a:t>
            </a:r>
            <a:r>
              <a:rPr lang="cs-CZ" sz="2200" dirty="0" smtClean="0">
                <a:solidFill>
                  <a:srgbClr val="00B050"/>
                </a:solidFill>
              </a:rPr>
              <a:t>                     </a:t>
            </a:r>
            <a:r>
              <a:rPr lang="cs-CZ" sz="2200" dirty="0" smtClean="0">
                <a:solidFill>
                  <a:srgbClr val="00B050"/>
                </a:solidFill>
              </a:rPr>
              <a:t> Pořádáme </a:t>
            </a:r>
            <a:r>
              <a:rPr lang="cs-CZ" sz="2200" dirty="0" smtClean="0">
                <a:solidFill>
                  <a:srgbClr val="00B050"/>
                </a:solidFill>
              </a:rPr>
              <a:t>s rodiči tradiční akce: Zahradní slavnost, Maškarní karneval, Jarní </a:t>
            </a:r>
            <a:r>
              <a:rPr lang="cs-CZ" sz="2200" dirty="0" smtClean="0">
                <a:solidFill>
                  <a:srgbClr val="00B050"/>
                </a:solidFill>
              </a:rPr>
              <a:t>zajíc, Akademie, </a:t>
            </a:r>
            <a:endParaRPr lang="cs-CZ" sz="2200" dirty="0">
              <a:solidFill>
                <a:srgbClr val="00B050"/>
              </a:solidFill>
            </a:endParaRPr>
          </a:p>
          <a:p>
            <a:pPr algn="l">
              <a:spcBef>
                <a:spcPts val="0"/>
              </a:spcBef>
            </a:pPr>
            <a:r>
              <a:rPr lang="cs-CZ" sz="2200" dirty="0" smtClean="0">
                <a:solidFill>
                  <a:srgbClr val="00B050"/>
                </a:solidFill>
              </a:rPr>
              <a:t>                      </a:t>
            </a:r>
            <a:r>
              <a:rPr lang="cs-CZ" sz="2200" dirty="0" smtClean="0">
                <a:solidFill>
                  <a:srgbClr val="00B050"/>
                </a:solidFill>
              </a:rPr>
              <a:t> Zámecké </a:t>
            </a:r>
            <a:r>
              <a:rPr lang="cs-CZ" sz="2200" dirty="0" smtClean="0">
                <a:solidFill>
                  <a:srgbClr val="00B050"/>
                </a:solidFill>
              </a:rPr>
              <a:t>strašení, dílny, besídky, projektové sbírky pro zvířecí </a:t>
            </a:r>
            <a:r>
              <a:rPr lang="cs-CZ" sz="2200" dirty="0" smtClean="0">
                <a:solidFill>
                  <a:srgbClr val="00B050"/>
                </a:solidFill>
              </a:rPr>
              <a:t>útulky atd</a:t>
            </a:r>
            <a:r>
              <a:rPr lang="cs-CZ" sz="1600" dirty="0" smtClean="0">
                <a:solidFill>
                  <a:srgbClr val="00B050"/>
                </a:solidFill>
              </a:rPr>
              <a:t>.</a:t>
            </a:r>
            <a:endParaRPr lang="cs-CZ" b="1" dirty="0" smtClean="0">
              <a:solidFill>
                <a:srgbClr val="92D050"/>
              </a:solidFill>
            </a:endParaRPr>
          </a:p>
          <a:p>
            <a:pPr algn="ctr">
              <a:spcBef>
                <a:spcPts val="0"/>
              </a:spcBef>
            </a:pPr>
            <a:endParaRPr lang="cs-CZ" b="1" dirty="0">
              <a:solidFill>
                <a:srgbClr val="92D050"/>
              </a:solidFill>
            </a:endParaRPr>
          </a:p>
          <a:p>
            <a:pPr algn="ctr">
              <a:spcBef>
                <a:spcPts val="0"/>
              </a:spcBef>
            </a:pPr>
            <a:r>
              <a:rPr lang="cs-CZ" sz="2900" dirty="0" smtClean="0">
                <a:solidFill>
                  <a:srgbClr val="FF0000"/>
                </a:solidFill>
              </a:rPr>
              <a:t>Náhradní </a:t>
            </a:r>
            <a:r>
              <a:rPr lang="cs-CZ" sz="2900" dirty="0">
                <a:solidFill>
                  <a:srgbClr val="FF0000"/>
                </a:solidFill>
              </a:rPr>
              <a:t>termín: </a:t>
            </a:r>
            <a:r>
              <a:rPr lang="cs-CZ" sz="2900" dirty="0" smtClean="0">
                <a:solidFill>
                  <a:srgbClr val="FF0000"/>
                </a:solidFill>
              </a:rPr>
              <a:t>3. </a:t>
            </a:r>
            <a:r>
              <a:rPr lang="cs-CZ" sz="2900" dirty="0">
                <a:solidFill>
                  <a:srgbClr val="FF0000"/>
                </a:solidFill>
              </a:rPr>
              <a:t>května </a:t>
            </a:r>
            <a:r>
              <a:rPr lang="cs-CZ" sz="2900" dirty="0" smtClean="0">
                <a:solidFill>
                  <a:srgbClr val="FF0000"/>
                </a:solidFill>
              </a:rPr>
              <a:t>2019 </a:t>
            </a:r>
            <a:r>
              <a:rPr lang="cs-CZ" sz="2900" dirty="0">
                <a:solidFill>
                  <a:srgbClr val="FF0000"/>
                </a:solidFill>
              </a:rPr>
              <a:t>8:00 – 16:00 v ředitelně MŠ</a:t>
            </a:r>
            <a:endParaRPr lang="cs-CZ" sz="2900" b="1" dirty="0">
              <a:solidFill>
                <a:srgbClr val="FF0000"/>
              </a:solidFill>
            </a:endParaRPr>
          </a:p>
        </p:txBody>
      </p:sp>
      <p:pic>
        <p:nvPicPr>
          <p:cNvPr id="5" name="Obrázek 4" descr="krtecek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39" y="1994544"/>
            <a:ext cx="967136" cy="876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5" descr="rakosnicek">
            <a:hlinkClick r:id="rId5"/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054" y="2976313"/>
            <a:ext cx="988695" cy="886460"/>
          </a:xfrm>
          <a:prstGeom prst="rect">
            <a:avLst/>
          </a:prstGeom>
          <a:noFill/>
        </p:spPr>
      </p:pic>
      <p:pic>
        <p:nvPicPr>
          <p:cNvPr id="7" name="Obrázek 6" descr="kremilek">
            <a:hlinkClick r:id="rId7"/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054" y="3927185"/>
            <a:ext cx="872490" cy="82042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ázek 7" descr="makova-panenka">
            <a:hlinkClick r:id="rId9"/>
          </p:cNvPr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314" y="4814629"/>
            <a:ext cx="817245" cy="79629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obrázek 7" descr="ferda-mravenec">
            <a:hlinkClick r:id="rId11"/>
          </p:cNvPr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06" y="5677943"/>
            <a:ext cx="886460" cy="1051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ázek 9" descr="cipisek">
            <a:hlinkClick r:id="rId13"/>
          </p:cNvPr>
          <p:cNvPicPr/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90" y="1071153"/>
            <a:ext cx="932185" cy="775063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5368" y="154925"/>
            <a:ext cx="2589969" cy="2388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121139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271</TotalTime>
  <Words>32</Words>
  <Application>Microsoft Office PowerPoint</Application>
  <PresentationFormat>Širokoúhlá obrazovka</PresentationFormat>
  <Paragraphs>35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Fazeta</vt:lpstr>
      <vt:lpstr>       Zápis dětí do MŠ Paskov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Zápis dětí do MŠ Paskov</dc:title>
  <dc:creator>mspaskov</dc:creator>
  <cp:lastModifiedBy>Jarmila</cp:lastModifiedBy>
  <cp:revision>26</cp:revision>
  <cp:lastPrinted>2019-03-05T09:47:05Z</cp:lastPrinted>
  <dcterms:created xsi:type="dcterms:W3CDTF">2018-04-03T11:20:41Z</dcterms:created>
  <dcterms:modified xsi:type="dcterms:W3CDTF">2019-03-05T10:15:18Z</dcterms:modified>
</cp:coreProperties>
</file>